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67" r:id="rId2"/>
    <p:sldId id="3997" r:id="rId3"/>
    <p:sldId id="3998" r:id="rId4"/>
    <p:sldId id="3999" r:id="rId5"/>
    <p:sldId id="4000" r:id="rId6"/>
    <p:sldId id="4001" r:id="rId7"/>
    <p:sldId id="4002" r:id="rId8"/>
    <p:sldId id="4003" r:id="rId9"/>
    <p:sldId id="4004" r:id="rId10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3432" autoAdjust="0"/>
  </p:normalViewPr>
  <p:slideViewPr>
    <p:cSldViewPr showGuides="1">
      <p:cViewPr varScale="1">
        <p:scale>
          <a:sx n="75" d="100"/>
          <a:sy n="75" d="100"/>
        </p:scale>
        <p:origin x="1003" y="53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CCA56A-B883-A3B1-C9A9-955C967D82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7ED10F04-B3DD-65E2-8564-0CF91241B9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793C2FD-7DC6-A880-BD0F-C74BCE7B7520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8139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CA8C2F-26E5-717F-002D-E198A99510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9A89DCFC-FDA2-86A9-81B2-12884AEC18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82F1AE39-7126-47B5-3ACE-C5E1417A977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3461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C5AD8A-7409-A3FD-B141-A79C3521E1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74FAB4A2-B2E5-E143-EE69-6BAC5E47D4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8BA1868-0CA7-72E1-D39F-4E40472D497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535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66D003-72A2-6CC5-FF82-2B4D0EB370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02909F62-7220-6AB9-2A04-34181D8E1B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7EA4277-EAAE-7F38-E9F5-07E175067CE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51815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F75616-8B86-0D86-A8BA-9120531C7F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5256C3F-2394-3ABF-26BE-E229E4B82C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83583FFE-708D-EE70-E806-14AFA9DCBB3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3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7F8F62-A52A-5A90-A1BA-1A29FD894A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56BAA65-F39F-D375-8F23-607909B59F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15E5185-D308-9361-91AA-2D4C787D468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697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3B94D9-E0CA-5238-ADC9-6ADF9835E0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1291E95B-5220-FFD0-FDC0-9C92065A78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312B9952-6EB3-9EFA-3440-A74E121A0E5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29593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492E37-CD53-7F04-BE75-84EC145E7F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AE833105-7D83-EE07-62F7-8717713E8C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7E391301-9EDC-264D-986E-2223A51E11B8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7841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035" y="6165215"/>
            <a:ext cx="1901825" cy="6934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67786981-1843-00F8-B01A-B415F2AE8695}"/>
              </a:ext>
            </a:extLst>
          </p:cNvPr>
          <p:cNvSpPr txBox="1"/>
          <p:nvPr/>
        </p:nvSpPr>
        <p:spPr>
          <a:xfrm>
            <a:off x="1955712" y="1916895"/>
            <a:ext cx="8280575" cy="26459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　用因式分解法求解</a:t>
            </a:r>
            <a:endParaRPr lang="en-US" altLang="zh-CN" sz="6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一元二次方程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EEDF7D-F2EF-CE58-7DE0-15A6E8A8B6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36.jpeg">
            <a:extLst>
              <a:ext uri="{FF2B5EF4-FFF2-40B4-BE49-F238E27FC236}">
                <a16:creationId xmlns:a16="http://schemas.microsoft.com/office/drawing/2014/main" id="{AE398F37-1FC9-074D-DEF6-76A6FC61C8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880" y="548800"/>
            <a:ext cx="2706571" cy="39597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42BB0E87-6EB4-7825-1591-EA1B682DE8A5}"/>
              </a:ext>
            </a:extLst>
          </p:cNvPr>
          <p:cNvSpPr txBox="1"/>
          <p:nvPr/>
        </p:nvSpPr>
        <p:spPr>
          <a:xfrm>
            <a:off x="735805" y="1196845"/>
            <a:ext cx="10224710" cy="1953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(2024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·贵州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一元二次方程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的解是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	                                     B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=-2	                           D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=-2,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=-1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FC0E342-0627-FB49-953E-631F051C5BD6}"/>
              </a:ext>
            </a:extLst>
          </p:cNvPr>
          <p:cNvSpPr txBox="1"/>
          <p:nvPr/>
        </p:nvSpPr>
        <p:spPr>
          <a:xfrm>
            <a:off x="767630" y="3563278"/>
            <a:ext cx="8568595" cy="1949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-1)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-1)=0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的最适当的方法是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直接开平方法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    B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配方法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公式法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              D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因式分解法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DC23EF8-6CEE-CBE2-9E27-095F39C2BC4C}"/>
              </a:ext>
            </a:extLst>
          </p:cNvPr>
          <p:cNvSpPr txBox="1"/>
          <p:nvPr/>
        </p:nvSpPr>
        <p:spPr>
          <a:xfrm>
            <a:off x="7576280" y="1340855"/>
            <a:ext cx="4609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4BC972B-32C9-4EAD-84DC-E17C68AC4F97}"/>
              </a:ext>
            </a:extLst>
          </p:cNvPr>
          <p:cNvSpPr txBox="1"/>
          <p:nvPr/>
        </p:nvSpPr>
        <p:spPr>
          <a:xfrm>
            <a:off x="7584175" y="3717020"/>
            <a:ext cx="4609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6618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DD5F2E-68FB-1845-3BB4-7C4303EF30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50E5146-661A-0D3F-AF2F-2BA3AE437AC1}"/>
              </a:ext>
            </a:extLst>
          </p:cNvPr>
          <p:cNvSpPr txBox="1"/>
          <p:nvPr/>
        </p:nvSpPr>
        <p:spPr>
          <a:xfrm>
            <a:off x="623619" y="582596"/>
            <a:ext cx="835258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用因式分解法解下列方程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变形正确的是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+3)(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-1)=1,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可得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+3=1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-1=1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-3)(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-4)=0,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可得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-4=0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-2)(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-3)=6,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可得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-2=2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-3=3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+2)=0,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可得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+2=0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C046518-B346-4BF2-0EC0-1FECDD5F8BA6}"/>
              </a:ext>
            </a:extLst>
          </p:cNvPr>
          <p:cNvSpPr txBox="1"/>
          <p:nvPr/>
        </p:nvSpPr>
        <p:spPr>
          <a:xfrm>
            <a:off x="551084" y="2888178"/>
            <a:ext cx="799308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-12=0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的两个根为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=-2,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=6	                  B.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=-6,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=-3,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	                  D.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=-4,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8C4F959-458A-8969-332F-6EBB87A4B854}"/>
              </a:ext>
            </a:extLst>
          </p:cNvPr>
          <p:cNvSpPr txBox="1"/>
          <p:nvPr/>
        </p:nvSpPr>
        <p:spPr>
          <a:xfrm>
            <a:off x="586485" y="4383636"/>
            <a:ext cx="1101903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如果一元二次方程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的两根分别为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4,5,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那么二次三项式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可以分解为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-1)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i="1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+2)-1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是关于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的一元二次方程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的值是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400FAD1-DB65-8A3C-4819-C2A4493DC81C}"/>
              </a:ext>
            </a:extLst>
          </p:cNvPr>
          <p:cNvSpPr txBox="1"/>
          <p:nvPr/>
        </p:nvSpPr>
        <p:spPr>
          <a:xfrm>
            <a:off x="7435225" y="620805"/>
            <a:ext cx="4609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5776A08-1786-6105-0707-DCA2008B73D7}"/>
              </a:ext>
            </a:extLst>
          </p:cNvPr>
          <p:cNvSpPr txBox="1"/>
          <p:nvPr/>
        </p:nvSpPr>
        <p:spPr>
          <a:xfrm>
            <a:off x="5231940" y="2905780"/>
            <a:ext cx="4320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FF7D53F-93AE-38C4-6CBE-61488D240419}"/>
              </a:ext>
            </a:extLst>
          </p:cNvPr>
          <p:cNvSpPr txBox="1"/>
          <p:nvPr/>
        </p:nvSpPr>
        <p:spPr>
          <a:xfrm>
            <a:off x="4007855" y="4814523"/>
            <a:ext cx="16561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4)(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5)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843C7A91-3EB8-E0EA-1055-2803A7581B80}"/>
              </a:ext>
            </a:extLst>
          </p:cNvPr>
          <p:cNvSpPr txBox="1"/>
          <p:nvPr/>
        </p:nvSpPr>
        <p:spPr>
          <a:xfrm>
            <a:off x="10488305" y="5245411"/>
            <a:ext cx="6049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84472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30BDA4-4FCB-8E8F-35E8-A4A7DB222C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7F8660D-B1F3-27FB-161D-C9EDABA8B2BD}"/>
              </a:ext>
            </a:extLst>
          </p:cNvPr>
          <p:cNvSpPr txBox="1"/>
          <p:nvPr/>
        </p:nvSpPr>
        <p:spPr>
          <a:xfrm>
            <a:off x="695625" y="529044"/>
            <a:ext cx="511235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用因式分解法解下列方程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CBFDA54-78EE-B6C9-BA7C-B2B74ADAD8E8}"/>
              </a:ext>
            </a:extLst>
          </p:cNvPr>
          <p:cNvSpPr txBox="1"/>
          <p:nvPr/>
        </p:nvSpPr>
        <p:spPr>
          <a:xfrm>
            <a:off x="722773" y="1604538"/>
            <a:ext cx="39819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因式分解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解得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2BD5F6E-2FDA-0B69-B5B8-3358C7DEFE29}"/>
              </a:ext>
            </a:extLst>
          </p:cNvPr>
          <p:cNvSpPr txBox="1"/>
          <p:nvPr/>
        </p:nvSpPr>
        <p:spPr>
          <a:xfrm>
            <a:off x="695625" y="2978155"/>
            <a:ext cx="46083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+2)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-9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C33EE011-5373-2F05-FB38-40436C852CC8}"/>
                  </a:ext>
                </a:extLst>
              </p:cNvPr>
              <p:cNvSpPr txBox="1"/>
              <p:nvPr/>
            </p:nvSpPr>
            <p:spPr>
              <a:xfrm>
                <a:off x="695625" y="3679057"/>
                <a:ext cx="6384020" cy="15744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原方程可化为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[(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][(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C33EE011-5373-2F05-FB38-40436C852C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3679057"/>
                <a:ext cx="6384020" cy="1574405"/>
              </a:xfrm>
              <a:prstGeom prst="rect">
                <a:avLst/>
              </a:prstGeom>
              <a:blipFill>
                <a:blip r:embed="rId3"/>
                <a:stretch>
                  <a:fillRect l="-1910" t="-5426" r="-1433" b="-38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909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2FBFCE-AF32-22EB-D2A8-1B17357812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>
            <a:extLst>
              <a:ext uri="{FF2B5EF4-FFF2-40B4-BE49-F238E27FC236}">
                <a16:creationId xmlns:a16="http://schemas.microsoft.com/office/drawing/2014/main" id="{1C698565-634C-8332-DC68-B92C664F99F6}"/>
              </a:ext>
            </a:extLst>
          </p:cNvPr>
          <p:cNvSpPr txBox="1"/>
          <p:nvPr/>
        </p:nvSpPr>
        <p:spPr>
          <a:xfrm>
            <a:off x="767630" y="692810"/>
            <a:ext cx="49900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(3)(2025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·重庆育才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+2=0;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99603EC-4048-868E-1394-7D113F24A666}"/>
              </a:ext>
            </a:extLst>
          </p:cNvPr>
          <p:cNvSpPr txBox="1"/>
          <p:nvPr/>
        </p:nvSpPr>
        <p:spPr>
          <a:xfrm>
            <a:off x="839635" y="1505558"/>
            <a:ext cx="436589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因式分解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2)(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∴x-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∴x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66608041-88EB-B3FD-8448-0BFABB9FB5E0}"/>
              </a:ext>
            </a:extLst>
          </p:cNvPr>
          <p:cNvSpPr txBox="1"/>
          <p:nvPr/>
        </p:nvSpPr>
        <p:spPr>
          <a:xfrm>
            <a:off x="767630" y="3167390"/>
            <a:ext cx="39819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(4)(2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-1)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=2(2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-1)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8151B3F0-9CAC-6F38-81EF-9561A8CAD153}"/>
                  </a:ext>
                </a:extLst>
              </p:cNvPr>
              <p:cNvSpPr txBox="1"/>
              <p:nvPr/>
            </p:nvSpPr>
            <p:spPr>
              <a:xfrm>
                <a:off x="764177" y="3837491"/>
                <a:ext cx="6555908" cy="20052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移项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</a:t>
                </a:r>
                <a:r>
                  <a:rPr lang="en-US" altLang="zh-CN" sz="2800" b="1" baseline="30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2(2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endParaRPr lang="zh-CN" altLang="zh-CN" sz="28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因式分解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1)(2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3)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endParaRPr lang="zh-CN" altLang="zh-CN" sz="28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endParaRPr lang="zh-CN" altLang="zh-CN" sz="28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∴x</a:t>
                </a:r>
                <a:r>
                  <a:rPr lang="en-US" altLang="zh-CN" sz="28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8151B3F0-9CAC-6F38-81EF-9561A8CAD1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177" y="3837491"/>
                <a:ext cx="6555908" cy="2005293"/>
              </a:xfrm>
              <a:prstGeom prst="rect">
                <a:avLst/>
              </a:prstGeom>
              <a:blipFill>
                <a:blip r:embed="rId3"/>
                <a:stretch>
                  <a:fillRect l="-1859" t="-4268" b="-30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0319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79A4DA-D9C6-750E-376D-E9AD053EB8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37.jpeg">
            <a:extLst>
              <a:ext uri="{FF2B5EF4-FFF2-40B4-BE49-F238E27FC236}">
                <a16:creationId xmlns:a16="http://schemas.microsoft.com/office/drawing/2014/main" id="{ED885E4F-53E7-841E-CDB8-C19EBCE394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60" y="476795"/>
            <a:ext cx="2706571" cy="3959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BBB2EEED-4E10-18E7-64C2-DF5FF4C086FF}"/>
                  </a:ext>
                </a:extLst>
              </p:cNvPr>
              <p:cNvSpPr txBox="1"/>
              <p:nvPr/>
            </p:nvSpPr>
            <p:spPr>
              <a:xfrm>
                <a:off x="551615" y="980830"/>
                <a:ext cx="10667395" cy="16380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若菱形两条对角线的长度是方程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-6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+8=0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的两根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则该菱形的边长为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2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B.4	        C.2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D.5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BBB2EEED-4E10-18E7-64C2-DF5FF4C086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980830"/>
                <a:ext cx="10667395" cy="1638077"/>
              </a:xfrm>
              <a:prstGeom prst="rect">
                <a:avLst/>
              </a:prstGeom>
              <a:blipFill>
                <a:blip r:embed="rId4"/>
                <a:stretch>
                  <a:fillRect l="-1143" t="-2974" r="-1200" b="-96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337D2871-8771-A58E-841D-D32B5AD0D15D}"/>
                  </a:ext>
                </a:extLst>
              </p:cNvPr>
              <p:cNvSpPr txBox="1"/>
              <p:nvPr/>
            </p:nvSpPr>
            <p:spPr>
              <a:xfrm>
                <a:off x="551615" y="2620057"/>
                <a:ext cx="10899800" cy="30280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已知实数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满足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2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𝒂</m:t>
                              </m:r>
                            </m:e>
                            <m:e>
                              <m:r>
                                <a:rPr lang="en-US" altLang="zh-CN" sz="2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𝒃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2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𝒄</m:t>
                              </m:r>
                            </m:e>
                            <m:e>
                              <m:r>
                                <a:rPr lang="en-US" altLang="zh-CN" sz="2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𝒅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2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𝒂</m:t>
                              </m:r>
                            </m:e>
                            <m:e>
                              <m:r>
                                <a:rPr lang="en-US" altLang="zh-CN" sz="2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  <m:r>
                                <a:rPr lang="en-US" altLang="zh-CN" sz="2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𝒂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2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e>
                            <m:e>
                              <m:r>
                                <a:rPr lang="en-US" altLang="zh-CN" sz="2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2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𝒂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=8,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2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对于实数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定义运算“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⊗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”如下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⊗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+1)⊗(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-2)=5,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2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已知一个三角形两边的长分别是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第三边的长是一元二次方程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-8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+15=0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的一个实数根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则该三角形的面积是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337D2871-8771-A58E-841D-D32B5AD0D1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2620057"/>
                <a:ext cx="10899800" cy="3028073"/>
              </a:xfrm>
              <a:prstGeom prst="rect">
                <a:avLst/>
              </a:prstGeom>
              <a:blipFill>
                <a:blip r:embed="rId5"/>
                <a:stretch>
                  <a:fillRect l="-1118" r="-2012" b="-34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92B7E60C-6D6C-D6CB-5F9A-EB976BBC699B}"/>
              </a:ext>
            </a:extLst>
          </p:cNvPr>
          <p:cNvSpPr txBox="1"/>
          <p:nvPr/>
        </p:nvSpPr>
        <p:spPr>
          <a:xfrm>
            <a:off x="1343670" y="1538258"/>
            <a:ext cx="5760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7B0E996B-2BDD-84C2-30FD-D153075BF634}"/>
              </a:ext>
            </a:extLst>
          </p:cNvPr>
          <p:cNvSpPr txBox="1"/>
          <p:nvPr/>
        </p:nvSpPr>
        <p:spPr>
          <a:xfrm>
            <a:off x="9552240" y="2905780"/>
            <a:ext cx="10369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CED607B-F92A-17F2-75E2-396CE4485DFC}"/>
              </a:ext>
            </a:extLst>
          </p:cNvPr>
          <p:cNvSpPr txBox="1"/>
          <p:nvPr/>
        </p:nvSpPr>
        <p:spPr>
          <a:xfrm>
            <a:off x="2423745" y="4005040"/>
            <a:ext cx="10800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A0E42DCC-082A-AE25-4BB7-AC960BFD0D88}"/>
                  </a:ext>
                </a:extLst>
              </p:cNvPr>
              <p:cNvSpPr txBox="1"/>
              <p:nvPr/>
            </p:nvSpPr>
            <p:spPr>
              <a:xfrm>
                <a:off x="8112140" y="5013110"/>
                <a:ext cx="1440100" cy="5681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en-US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kumimoji="0" lang="zh-CN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kumimoji="0" lang="en-US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zh-CN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kumimoji="0" lang="en-US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kumimoji="0" lang="zh-CN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A0E42DCC-082A-AE25-4BB7-AC960BFD0D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2140" y="5013110"/>
                <a:ext cx="1440100" cy="568169"/>
              </a:xfrm>
              <a:prstGeom prst="rect">
                <a:avLst/>
              </a:prstGeom>
              <a:blipFill>
                <a:blip r:embed="rId6"/>
                <a:stretch>
                  <a:fillRect l="-8898" t="-8511" b="-265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349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561A07-F7B5-3A0B-A5A2-88D5F5F2E4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88CF243C-C37E-E4BA-4CA4-9E1C386EA521}"/>
              </a:ext>
            </a:extLst>
          </p:cNvPr>
          <p:cNvSpPr txBox="1"/>
          <p:nvPr/>
        </p:nvSpPr>
        <p:spPr>
          <a:xfrm>
            <a:off x="623620" y="511436"/>
            <a:ext cx="489634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用适当的方法解下列方程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(1)3(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+1)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43;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A731D17-055C-C53E-E57C-A02A1FB4A216}"/>
              </a:ext>
            </a:extLst>
          </p:cNvPr>
          <p:cNvSpPr txBox="1"/>
          <p:nvPr/>
        </p:nvSpPr>
        <p:spPr>
          <a:xfrm>
            <a:off x="623620" y="1632925"/>
            <a:ext cx="30401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1A0E0CE-4EE3-6AAD-1E13-B11806AB7EB2}"/>
              </a:ext>
            </a:extLst>
          </p:cNvPr>
          <p:cNvSpPr txBox="1"/>
          <p:nvPr/>
        </p:nvSpPr>
        <p:spPr>
          <a:xfrm>
            <a:off x="6658837" y="971891"/>
            <a:ext cx="33122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+3=0;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26880548-BC49-2C68-E1D7-CC7D707367CF}"/>
                  </a:ext>
                </a:extLst>
              </p:cNvPr>
              <p:cNvSpPr txBox="1"/>
              <p:nvPr/>
            </p:nvSpPr>
            <p:spPr>
              <a:xfrm>
                <a:off x="6680537" y="1522829"/>
                <a:ext cx="2304448" cy="712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26880548-BC49-2C68-E1D7-CC7D707367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0537" y="1522829"/>
                <a:ext cx="2304448" cy="712631"/>
              </a:xfrm>
              <a:prstGeom prst="rect">
                <a:avLst/>
              </a:prstGeom>
              <a:blipFill>
                <a:blip r:embed="rId3"/>
                <a:stretch>
                  <a:fillRect l="-5556" b="-94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4855B059-D500-6482-9B33-E3F5F97F50AA}"/>
                  </a:ext>
                </a:extLst>
              </p:cNvPr>
              <p:cNvSpPr txBox="1"/>
              <p:nvPr/>
            </p:nvSpPr>
            <p:spPr>
              <a:xfrm>
                <a:off x="589955" y="2684600"/>
                <a:ext cx="2880200" cy="5637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(3)3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+4=4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en-US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4855B059-D500-6482-9B33-E3F5F97F50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55" y="2684600"/>
                <a:ext cx="2880200" cy="563744"/>
              </a:xfrm>
              <a:prstGeom prst="rect">
                <a:avLst/>
              </a:prstGeom>
              <a:blipFill>
                <a:blip r:embed="rId4"/>
                <a:stretch>
                  <a:fillRect l="-4449" t="-3226" b="-290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F40A1D80-96FE-649D-F792-3ACA38190FB4}"/>
                  </a:ext>
                </a:extLst>
              </p:cNvPr>
              <p:cNvSpPr txBox="1"/>
              <p:nvPr/>
            </p:nvSpPr>
            <p:spPr>
              <a:xfrm>
                <a:off x="600115" y="3296904"/>
                <a:ext cx="2880200" cy="7853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ad>
                          <m:radPr>
                            <m:degHide m:val="on"/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28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F40A1D80-96FE-649D-F792-3ACA38190F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115" y="3296904"/>
                <a:ext cx="2880200" cy="785343"/>
              </a:xfrm>
              <a:prstGeom prst="rect">
                <a:avLst/>
              </a:prstGeom>
              <a:blipFill>
                <a:blip r:embed="rId5"/>
                <a:stretch>
                  <a:fillRect l="-4228" b="-85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文本框 14">
            <a:extLst>
              <a:ext uri="{FF2B5EF4-FFF2-40B4-BE49-F238E27FC236}">
                <a16:creationId xmlns:a16="http://schemas.microsoft.com/office/drawing/2014/main" id="{41CEC7D8-7B9F-514D-5DDE-10737BF5A5A7}"/>
              </a:ext>
            </a:extLst>
          </p:cNvPr>
          <p:cNvSpPr txBox="1"/>
          <p:nvPr/>
        </p:nvSpPr>
        <p:spPr>
          <a:xfrm>
            <a:off x="6600035" y="2663024"/>
            <a:ext cx="381626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(4)(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-4)(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+2)=-3;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280B9748-8128-E5CD-6279-E3333C3C43D8}"/>
                  </a:ext>
                </a:extLst>
              </p:cNvPr>
              <p:cNvSpPr txBox="1"/>
              <p:nvPr/>
            </p:nvSpPr>
            <p:spPr>
              <a:xfrm>
                <a:off x="6600035" y="3429000"/>
                <a:ext cx="3600250" cy="5637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e>
                    </m:rad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280B9748-8128-E5CD-6279-E3333C3C43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0035" y="3429000"/>
                <a:ext cx="3600250" cy="563744"/>
              </a:xfrm>
              <a:prstGeom prst="rect">
                <a:avLst/>
              </a:prstGeom>
              <a:blipFill>
                <a:blip r:embed="rId6"/>
                <a:stretch>
                  <a:fillRect l="-3559" t="-8696" b="-293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文本框 18">
            <a:extLst>
              <a:ext uri="{FF2B5EF4-FFF2-40B4-BE49-F238E27FC236}">
                <a16:creationId xmlns:a16="http://schemas.microsoft.com/office/drawing/2014/main" id="{1996F0AC-DCBA-3CEB-824C-1FC82EB7CAE4}"/>
              </a:ext>
            </a:extLst>
          </p:cNvPr>
          <p:cNvSpPr txBox="1"/>
          <p:nvPr/>
        </p:nvSpPr>
        <p:spPr>
          <a:xfrm>
            <a:off x="493875" y="4325003"/>
            <a:ext cx="40180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(5)4(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-3)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=25(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-2)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66E5A1AB-9B91-7BB1-D188-DA0F229085DA}"/>
                  </a:ext>
                </a:extLst>
              </p:cNvPr>
              <p:cNvSpPr txBox="1"/>
              <p:nvPr/>
            </p:nvSpPr>
            <p:spPr>
              <a:xfrm>
                <a:off x="600115" y="5132790"/>
                <a:ext cx="3335735" cy="7135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𝟏𝟔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66E5A1AB-9B91-7BB1-D188-DA0F229085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115" y="5132790"/>
                <a:ext cx="3335735" cy="713529"/>
              </a:xfrm>
              <a:prstGeom prst="rect">
                <a:avLst/>
              </a:prstGeom>
              <a:blipFill>
                <a:blip r:embed="rId7"/>
                <a:stretch>
                  <a:fillRect l="-3650" b="-94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1226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3" grpId="0"/>
      <p:bldP spid="17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A3131E-141F-112A-9D2B-B3D7E21B3D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38.jpeg">
            <a:extLst>
              <a:ext uri="{FF2B5EF4-FFF2-40B4-BE49-F238E27FC236}">
                <a16:creationId xmlns:a16="http://schemas.microsoft.com/office/drawing/2014/main" id="{A5595C00-6558-00CC-CFC9-EA54124908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5850" y="548800"/>
            <a:ext cx="3102541" cy="39597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07294FFD-E1B1-AAAC-35EA-E6193DE37B69}"/>
              </a:ext>
            </a:extLst>
          </p:cNvPr>
          <p:cNvSpPr txBox="1"/>
          <p:nvPr/>
        </p:nvSpPr>
        <p:spPr>
          <a:xfrm>
            <a:off x="479610" y="1052835"/>
            <a:ext cx="10872755" cy="25958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023·2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的较大根为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025=0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的较小根为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已知关于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的一元二次方程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-(2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+1)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求证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取何值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方程都有两个不相等的实数根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E0581D6-8B28-596F-64CA-4E682C25E452}"/>
              </a:ext>
            </a:extLst>
          </p:cNvPr>
          <p:cNvSpPr txBox="1"/>
          <p:nvPr/>
        </p:nvSpPr>
        <p:spPr>
          <a:xfrm>
            <a:off x="479610" y="3861030"/>
            <a:ext cx="7776540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∵Δ=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k+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1)]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4(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+k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取何值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方程都有两个不相等的实数根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C4C2248-1A03-CBAB-5D83-617FCE6803FA}"/>
              </a:ext>
            </a:extLst>
          </p:cNvPr>
          <p:cNvSpPr txBox="1"/>
          <p:nvPr/>
        </p:nvSpPr>
        <p:spPr>
          <a:xfrm>
            <a:off x="4968650" y="1827534"/>
            <a:ext cx="10369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026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8188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45C2AA-7E48-1F7B-B576-D1E56E792A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4C6DD9A-8D39-6781-AD60-7735AF38D1A2}"/>
                  </a:ext>
                </a:extLst>
              </p:cNvPr>
              <p:cNvSpPr txBox="1"/>
              <p:nvPr/>
            </p:nvSpPr>
            <p:spPr>
              <a:xfrm>
                <a:off x="623620" y="620805"/>
                <a:ext cx="10728745" cy="7182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如果方程的两个实数根为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都为整数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所有可能的值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4C6DD9A-8D39-6781-AD60-7735AF38D1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620805"/>
                <a:ext cx="10728745" cy="718274"/>
              </a:xfrm>
              <a:prstGeom prst="rect">
                <a:avLst/>
              </a:prstGeom>
              <a:blipFill>
                <a:blip r:embed="rId3"/>
                <a:stretch>
                  <a:fillRect l="-1136" t="-5932" r="-1989" b="-25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68F1158-835E-F3C1-32CC-1E009F197771}"/>
                  </a:ext>
                </a:extLst>
              </p:cNvPr>
              <p:cNvSpPr txBox="1"/>
              <p:nvPr/>
            </p:nvSpPr>
            <p:spPr>
              <a:xfrm>
                <a:off x="623620" y="1339079"/>
                <a:ext cx="9504660" cy="4551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∵x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x+k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+k=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x-k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)[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1)]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x=k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x=k+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一元二次方程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x+k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+k=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的两根为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为整数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的约数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∴k=±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1;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为整数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的约数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∴k+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=±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整数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的所有可能的值为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±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1,0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28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68F1158-835E-F3C1-32CC-1E009F1977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1339079"/>
                <a:ext cx="9504660" cy="4551439"/>
              </a:xfrm>
              <a:prstGeom prst="rect">
                <a:avLst/>
              </a:prstGeom>
              <a:blipFill>
                <a:blip r:embed="rId4"/>
                <a:stretch>
                  <a:fillRect l="-1283" t="-1877" b="-29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11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1626</TotalTime>
  <Words>972</Words>
  <Application>Microsoft Office PowerPoint</Application>
  <PresentationFormat>宽屏</PresentationFormat>
  <Paragraphs>77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lastModifiedBy>PC</cp:lastModifiedBy>
  <cp:revision>170</cp:revision>
  <dcterms:created xsi:type="dcterms:W3CDTF">2024-04-24T12:16:00Z</dcterms:created>
  <dcterms:modified xsi:type="dcterms:W3CDTF">2025-03-28T13:52:39Z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